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210 밀레니얼" charset="1" panose="02020503020101020101"/>
      <p:regular r:id="rId32"/>
    </p:embeddedFont>
    <p:embeddedFont>
      <p:font typeface="210 디딤고딕" charset="1" panose="02020503020101020101"/>
      <p:regular r:id="rId33"/>
    </p:embeddedFont>
    <p:embeddedFont>
      <p:font typeface="210 디딤고딕 Light" charset="1" panose="02020503020101020101"/>
      <p:regular r:id="rId34"/>
    </p:embeddedFont>
    <p:embeddedFont>
      <p:font typeface="210 밀레니얼 Light" charset="1" panose="02020503020101020101"/>
      <p:regular r:id="rId35"/>
    </p:embeddedFont>
    <p:embeddedFont>
      <p:font typeface="210 디딤고딕 Bold" charset="1" panose="02020503020101020101"/>
      <p:regular r:id="rId36"/>
    </p:embeddedFont>
    <p:embeddedFont>
      <p:font typeface="Fira Sans Medium Bold" charset="1" panose="020B0603050000020004"/>
      <p:regular r:id="rId37"/>
    </p:embeddedFont>
    <p:embeddedFont>
      <p:font typeface="Fira Sans Medium" charset="1" panose="020B06030500000200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8.png" Type="http://schemas.openxmlformats.org/officeDocument/2006/relationships/image"/><Relationship Id="rId4" Target="../media/image15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계획서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 UI, 포럼 게시판 목록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승인 대기 화면, 사용자 프로필 UI 등 세부 기능 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커뮤니티 생성, 알림, 내 정보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커뮤니티 게시글 목록 화면 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92212" y="3800441"/>
          <a:ext cx="7753315" cy="2621682"/>
        </p:xfrm>
        <a:graphic>
          <a:graphicData uri="http://schemas.openxmlformats.org/drawingml/2006/table">
            <a:tbl>
              <a:tblPr/>
              <a:tblGrid>
                <a:gridCol w="2434767"/>
                <a:gridCol w="760399"/>
                <a:gridCol w="783069"/>
                <a:gridCol w="739897"/>
                <a:gridCol w="774743"/>
                <a:gridCol w="747374"/>
                <a:gridCol w="746393"/>
                <a:gridCol w="766674"/>
              </a:tblGrid>
              <a:tr h="288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작업 계획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9주차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8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10주차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F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11주차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12주차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13주차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6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14주차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15주차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C6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프로젝트 계획서 작성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요구사항 목록화, 앱 구조 설계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기본 레이아웃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메인 화면 및 포럼, 게시판 목록 등 주요 화면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사용자 프로필 UI 등 세부 기능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앱 테스트 및 발표용 빌드 정리, 발표 자료 정리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최종 발표( 앱 흐름 및 UI 설명 )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6183990" y="4637294"/>
            <a:ext cx="157024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422" y="5143500"/>
            <a:ext cx="1437418" cy="1363628"/>
            <a:chOff x="0" y="0"/>
            <a:chExt cx="3212936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936" cy="2946400"/>
            </a:xfrm>
            <a:custGeom>
              <a:avLst/>
              <a:gdLst/>
              <a:ahLst/>
              <a:cxnLst/>
              <a:rect r="r" b="b" t="t" l="l"/>
              <a:pathLst>
                <a:path h="2946400" w="3212936">
                  <a:moveTo>
                    <a:pt x="0" y="0"/>
                  </a:moveTo>
                  <a:lnTo>
                    <a:pt x="3212936" y="0"/>
                  </a:lnTo>
                  <a:lnTo>
                    <a:pt x="3212936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2936" cy="3048000"/>
            </a:xfrm>
            <a:custGeom>
              <a:avLst/>
              <a:gdLst/>
              <a:ahLst/>
              <a:cxnLst/>
              <a:rect r="r" b="b" t="t" l="l"/>
              <a:pathLst>
                <a:path h="3048000" w="3212936">
                  <a:moveTo>
                    <a:pt x="0" y="2946400"/>
                  </a:moveTo>
                  <a:lnTo>
                    <a:pt x="3212936" y="2946400"/>
                  </a:lnTo>
                  <a:lnTo>
                    <a:pt x="3085936" y="3048000"/>
                  </a:lnTo>
                  <a:cubicBezTo>
                    <a:pt x="3085936" y="3048000"/>
                    <a:pt x="2095336" y="2971800"/>
                    <a:pt x="1993736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12936" y="0"/>
                  </a:lnTo>
                  <a:lnTo>
                    <a:pt x="3212936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00236" y="2933700"/>
                  </a:lnTo>
                  <a:lnTo>
                    <a:pt x="3200236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12936" cy="2984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12~ 13주차에 홈화면 및 기본 UI 필수로 만들기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1492" y="6025302"/>
            <a:ext cx="670295" cy="579811"/>
            <a:chOff x="0" y="0"/>
            <a:chExt cx="1393317" cy="1205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1836B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32230" y="7092817"/>
            <a:ext cx="2413193" cy="909085"/>
            <a:chOff x="0" y="0"/>
            <a:chExt cx="5394001" cy="2032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4001" cy="1930400"/>
            </a:xfrm>
            <a:custGeom>
              <a:avLst/>
              <a:gdLst/>
              <a:ahLst/>
              <a:cxnLst/>
              <a:rect r="r" b="b" t="t" l="l"/>
              <a:pathLst>
                <a:path h="1930400" w="5394001">
                  <a:moveTo>
                    <a:pt x="0" y="0"/>
                  </a:moveTo>
                  <a:lnTo>
                    <a:pt x="5394001" y="0"/>
                  </a:lnTo>
                  <a:lnTo>
                    <a:pt x="539400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4001" cy="2032000"/>
            </a:xfrm>
            <a:custGeom>
              <a:avLst/>
              <a:gdLst/>
              <a:ahLst/>
              <a:cxnLst/>
              <a:rect r="r" b="b" t="t" l="l"/>
              <a:pathLst>
                <a:path h="2032000" w="5394001">
                  <a:moveTo>
                    <a:pt x="0" y="1930400"/>
                  </a:moveTo>
                  <a:lnTo>
                    <a:pt x="5394001" y="1930400"/>
                  </a:lnTo>
                  <a:lnTo>
                    <a:pt x="5267001" y="2032000"/>
                  </a:lnTo>
                  <a:cubicBezTo>
                    <a:pt x="5267001" y="2032000"/>
                    <a:pt x="4276401" y="1955800"/>
                    <a:pt x="4174801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5394001" y="0"/>
                  </a:lnTo>
                  <a:lnTo>
                    <a:pt x="539400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5381301" y="1917700"/>
                  </a:lnTo>
                  <a:lnTo>
                    <a:pt x="538130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94001" cy="1968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위젯을 통한 화면 전환 구현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7480" y="7427110"/>
            <a:ext cx="2211336" cy="303780"/>
            <a:chOff x="0" y="0"/>
            <a:chExt cx="2948449" cy="4050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698011" cy="209921"/>
              <a:chOff x="0" y="0"/>
              <a:chExt cx="2551684" cy="19853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419" y="40565"/>
                <a:ext cx="2450719" cy="118120"/>
              </a:xfrm>
              <a:custGeom>
                <a:avLst/>
                <a:gdLst/>
                <a:ahLst/>
                <a:cxnLst/>
                <a:rect r="r" b="b" t="t" l="l"/>
                <a:pathLst>
                  <a:path h="118120" w="2450719">
                    <a:moveTo>
                      <a:pt x="34417" y="61922"/>
                    </a:moveTo>
                    <a:cubicBezTo>
                      <a:pt x="320040" y="64374"/>
                      <a:pt x="423926" y="65907"/>
                      <a:pt x="531622" y="64374"/>
                    </a:cubicBezTo>
                    <a:cubicBezTo>
                      <a:pt x="656463" y="62637"/>
                      <a:pt x="797814" y="57426"/>
                      <a:pt x="935609" y="52214"/>
                    </a:cubicBezTo>
                    <a:cubicBezTo>
                      <a:pt x="1080135" y="46799"/>
                      <a:pt x="1237361" y="38114"/>
                      <a:pt x="1379474" y="32289"/>
                    </a:cubicBezTo>
                    <a:cubicBezTo>
                      <a:pt x="1510665" y="26874"/>
                      <a:pt x="1642110" y="22173"/>
                      <a:pt x="1758061" y="18291"/>
                    </a:cubicBezTo>
                    <a:cubicBezTo>
                      <a:pt x="1856486" y="14919"/>
                      <a:pt x="1948815" y="11955"/>
                      <a:pt x="2031111" y="9912"/>
                    </a:cubicBezTo>
                    <a:cubicBezTo>
                      <a:pt x="2098929" y="8277"/>
                      <a:pt x="2162937" y="7255"/>
                      <a:pt x="2216531" y="6438"/>
                    </a:cubicBezTo>
                    <a:cubicBezTo>
                      <a:pt x="2257679" y="5825"/>
                      <a:pt x="2295271" y="6233"/>
                      <a:pt x="2325497" y="5109"/>
                    </a:cubicBezTo>
                    <a:cubicBezTo>
                      <a:pt x="2347087" y="4292"/>
                      <a:pt x="2364232" y="2555"/>
                      <a:pt x="2380996" y="1738"/>
                    </a:cubicBezTo>
                    <a:cubicBezTo>
                      <a:pt x="2394966" y="1022"/>
                      <a:pt x="2410714" y="0"/>
                      <a:pt x="2419350" y="307"/>
                    </a:cubicBezTo>
                    <a:cubicBezTo>
                      <a:pt x="2423795" y="511"/>
                      <a:pt x="2426081" y="614"/>
                      <a:pt x="2429256" y="1431"/>
                    </a:cubicBezTo>
                    <a:cubicBezTo>
                      <a:pt x="2432304" y="2248"/>
                      <a:pt x="2435352" y="3577"/>
                      <a:pt x="2438019" y="5109"/>
                    </a:cubicBezTo>
                    <a:cubicBezTo>
                      <a:pt x="2440686" y="6642"/>
                      <a:pt x="2443099" y="8686"/>
                      <a:pt x="2445004" y="10832"/>
                    </a:cubicBezTo>
                    <a:cubicBezTo>
                      <a:pt x="2446909" y="12977"/>
                      <a:pt x="2448433" y="15532"/>
                      <a:pt x="2449322" y="18086"/>
                    </a:cubicBezTo>
                    <a:cubicBezTo>
                      <a:pt x="2450211" y="20641"/>
                      <a:pt x="2450592" y="23400"/>
                      <a:pt x="2450465" y="26056"/>
                    </a:cubicBezTo>
                    <a:cubicBezTo>
                      <a:pt x="2450338" y="28713"/>
                      <a:pt x="2449576" y="31370"/>
                      <a:pt x="2448433" y="33822"/>
                    </a:cubicBezTo>
                    <a:cubicBezTo>
                      <a:pt x="2447290" y="36274"/>
                      <a:pt x="2445512" y="38727"/>
                      <a:pt x="2443480" y="40770"/>
                    </a:cubicBezTo>
                    <a:cubicBezTo>
                      <a:pt x="2441448" y="42814"/>
                      <a:pt x="2438781" y="44653"/>
                      <a:pt x="2435987" y="45981"/>
                    </a:cubicBezTo>
                    <a:cubicBezTo>
                      <a:pt x="2433193" y="47412"/>
                      <a:pt x="2430018" y="48434"/>
                      <a:pt x="2426843" y="49047"/>
                    </a:cubicBezTo>
                    <a:cubicBezTo>
                      <a:pt x="2423668" y="49660"/>
                      <a:pt x="2420112" y="49864"/>
                      <a:pt x="2416810" y="49558"/>
                    </a:cubicBezTo>
                    <a:cubicBezTo>
                      <a:pt x="2413508" y="49251"/>
                      <a:pt x="2410206" y="48536"/>
                      <a:pt x="2407285" y="47514"/>
                    </a:cubicBezTo>
                    <a:cubicBezTo>
                      <a:pt x="2404237" y="46390"/>
                      <a:pt x="2401316" y="44857"/>
                      <a:pt x="2398903" y="43120"/>
                    </a:cubicBezTo>
                    <a:cubicBezTo>
                      <a:pt x="2396490" y="41383"/>
                      <a:pt x="2394331" y="39135"/>
                      <a:pt x="2392807" y="36887"/>
                    </a:cubicBezTo>
                    <a:cubicBezTo>
                      <a:pt x="2391283" y="34537"/>
                      <a:pt x="2390013" y="31881"/>
                      <a:pt x="2389505" y="29326"/>
                    </a:cubicBezTo>
                    <a:cubicBezTo>
                      <a:pt x="2388997" y="26772"/>
                      <a:pt x="2388870" y="23911"/>
                      <a:pt x="2389378" y="21356"/>
                    </a:cubicBezTo>
                    <a:cubicBezTo>
                      <a:pt x="2389886" y="18699"/>
                      <a:pt x="2390902" y="16043"/>
                      <a:pt x="2392426" y="13693"/>
                    </a:cubicBezTo>
                    <a:cubicBezTo>
                      <a:pt x="2393950" y="11342"/>
                      <a:pt x="2395982" y="9094"/>
                      <a:pt x="2398395" y="7255"/>
                    </a:cubicBezTo>
                    <a:cubicBezTo>
                      <a:pt x="2400681" y="5416"/>
                      <a:pt x="2403602" y="3883"/>
                      <a:pt x="2406523" y="2759"/>
                    </a:cubicBezTo>
                    <a:cubicBezTo>
                      <a:pt x="2409444" y="1635"/>
                      <a:pt x="2412746" y="818"/>
                      <a:pt x="2416048" y="511"/>
                    </a:cubicBezTo>
                    <a:cubicBezTo>
                      <a:pt x="2419223" y="205"/>
                      <a:pt x="2422779" y="307"/>
                      <a:pt x="2425954" y="818"/>
                    </a:cubicBezTo>
                    <a:cubicBezTo>
                      <a:pt x="2429129" y="1329"/>
                      <a:pt x="2432431" y="2351"/>
                      <a:pt x="2435225" y="3679"/>
                    </a:cubicBezTo>
                    <a:cubicBezTo>
                      <a:pt x="2438019" y="5007"/>
                      <a:pt x="2440813" y="6846"/>
                      <a:pt x="2442972" y="8788"/>
                    </a:cubicBezTo>
                    <a:cubicBezTo>
                      <a:pt x="2445131" y="10729"/>
                      <a:pt x="2446909" y="13079"/>
                      <a:pt x="2448179" y="15532"/>
                    </a:cubicBezTo>
                    <a:cubicBezTo>
                      <a:pt x="2449449" y="17984"/>
                      <a:pt x="2450211" y="20641"/>
                      <a:pt x="2450465" y="23297"/>
                    </a:cubicBezTo>
                    <a:cubicBezTo>
                      <a:pt x="2450719" y="25954"/>
                      <a:pt x="2450338" y="28713"/>
                      <a:pt x="2449449" y="31268"/>
                    </a:cubicBezTo>
                    <a:cubicBezTo>
                      <a:pt x="2448560" y="33822"/>
                      <a:pt x="2447163" y="36377"/>
                      <a:pt x="2445385" y="38624"/>
                    </a:cubicBezTo>
                    <a:cubicBezTo>
                      <a:pt x="2443607" y="40770"/>
                      <a:pt x="2441194" y="42814"/>
                      <a:pt x="2438654" y="44449"/>
                    </a:cubicBezTo>
                    <a:cubicBezTo>
                      <a:pt x="2436114" y="46084"/>
                      <a:pt x="2433066" y="47412"/>
                      <a:pt x="2430018" y="48332"/>
                    </a:cubicBezTo>
                    <a:cubicBezTo>
                      <a:pt x="2426970" y="49251"/>
                      <a:pt x="2420239" y="49762"/>
                      <a:pt x="2420239" y="49762"/>
                    </a:cubicBezTo>
                    <a:cubicBezTo>
                      <a:pt x="2420239" y="49762"/>
                      <a:pt x="2395855" y="49456"/>
                      <a:pt x="2381885" y="49047"/>
                    </a:cubicBezTo>
                    <a:cubicBezTo>
                      <a:pt x="2365121" y="48638"/>
                      <a:pt x="2348103" y="47310"/>
                      <a:pt x="2326513" y="47105"/>
                    </a:cubicBezTo>
                    <a:cubicBezTo>
                      <a:pt x="2296414" y="46799"/>
                      <a:pt x="2258949" y="48025"/>
                      <a:pt x="2217928" y="48842"/>
                    </a:cubicBezTo>
                    <a:cubicBezTo>
                      <a:pt x="2164461" y="49864"/>
                      <a:pt x="2100834" y="50988"/>
                      <a:pt x="2033270" y="52827"/>
                    </a:cubicBezTo>
                    <a:cubicBezTo>
                      <a:pt x="1951228" y="55075"/>
                      <a:pt x="1859026" y="58447"/>
                      <a:pt x="1760728" y="62024"/>
                    </a:cubicBezTo>
                    <a:cubicBezTo>
                      <a:pt x="1645031" y="66315"/>
                      <a:pt x="1513840" y="71322"/>
                      <a:pt x="1382776" y="77044"/>
                    </a:cubicBezTo>
                    <a:cubicBezTo>
                      <a:pt x="1240536" y="83277"/>
                      <a:pt x="1082802" y="92473"/>
                      <a:pt x="937895" y="98502"/>
                    </a:cubicBezTo>
                    <a:cubicBezTo>
                      <a:pt x="799465" y="104326"/>
                      <a:pt x="657225" y="110150"/>
                      <a:pt x="531876" y="112807"/>
                    </a:cubicBezTo>
                    <a:cubicBezTo>
                      <a:pt x="423926" y="115157"/>
                      <a:pt x="320040" y="114340"/>
                      <a:pt x="230378" y="115157"/>
                    </a:cubicBezTo>
                    <a:cubicBezTo>
                      <a:pt x="157988" y="115770"/>
                      <a:pt x="56515" y="118120"/>
                      <a:pt x="34417" y="117099"/>
                    </a:cubicBezTo>
                    <a:cubicBezTo>
                      <a:pt x="29845" y="116894"/>
                      <a:pt x="28956" y="116792"/>
                      <a:pt x="26289" y="116281"/>
                    </a:cubicBezTo>
                    <a:cubicBezTo>
                      <a:pt x="23622" y="115770"/>
                      <a:pt x="20955" y="114953"/>
                      <a:pt x="18542" y="113931"/>
                    </a:cubicBezTo>
                    <a:cubicBezTo>
                      <a:pt x="16129" y="112909"/>
                      <a:pt x="13716" y="111581"/>
                      <a:pt x="11684" y="110150"/>
                    </a:cubicBezTo>
                    <a:cubicBezTo>
                      <a:pt x="9652" y="108720"/>
                      <a:pt x="7747" y="106983"/>
                      <a:pt x="6223" y="105144"/>
                    </a:cubicBezTo>
                    <a:cubicBezTo>
                      <a:pt x="4699" y="103304"/>
                      <a:pt x="3429" y="101363"/>
                      <a:pt x="2413" y="99319"/>
                    </a:cubicBezTo>
                    <a:cubicBezTo>
                      <a:pt x="1397" y="97276"/>
                      <a:pt x="762" y="95028"/>
                      <a:pt x="381" y="92780"/>
                    </a:cubicBezTo>
                    <a:cubicBezTo>
                      <a:pt x="0" y="90634"/>
                      <a:pt x="0" y="88284"/>
                      <a:pt x="381" y="86138"/>
                    </a:cubicBezTo>
                    <a:cubicBezTo>
                      <a:pt x="762" y="83992"/>
                      <a:pt x="1397" y="81744"/>
                      <a:pt x="2413" y="79701"/>
                    </a:cubicBezTo>
                    <a:cubicBezTo>
                      <a:pt x="3429" y="77657"/>
                      <a:pt x="4699" y="75614"/>
                      <a:pt x="6223" y="73774"/>
                    </a:cubicBezTo>
                    <a:cubicBezTo>
                      <a:pt x="7747" y="71935"/>
                      <a:pt x="9652" y="70198"/>
                      <a:pt x="11684" y="68768"/>
                    </a:cubicBezTo>
                    <a:cubicBezTo>
                      <a:pt x="13716" y="67337"/>
                      <a:pt x="16129" y="66009"/>
                      <a:pt x="18542" y="64987"/>
                    </a:cubicBezTo>
                    <a:cubicBezTo>
                      <a:pt x="20955" y="63965"/>
                      <a:pt x="23622" y="63148"/>
                      <a:pt x="26289" y="62637"/>
                    </a:cubicBezTo>
                    <a:cubicBezTo>
                      <a:pt x="28956" y="62126"/>
                      <a:pt x="34417" y="61922"/>
                      <a:pt x="34417" y="61922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6362" y="176320"/>
              <a:ext cx="2652086" cy="228720"/>
              <a:chOff x="0" y="0"/>
              <a:chExt cx="2508250" cy="2163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546" y="40055"/>
                <a:ext cx="2407031" cy="135593"/>
              </a:xfrm>
              <a:custGeom>
                <a:avLst/>
                <a:gdLst/>
                <a:ahLst/>
                <a:cxnLst/>
                <a:rect r="r" b="b" t="t" l="l"/>
                <a:pathLst>
                  <a:path h="135593" w="2407031">
                    <a:moveTo>
                      <a:pt x="32131" y="82050"/>
                    </a:moveTo>
                    <a:cubicBezTo>
                      <a:pt x="220472" y="78474"/>
                      <a:pt x="299593" y="74080"/>
                      <a:pt x="382524" y="69686"/>
                    </a:cubicBezTo>
                    <a:cubicBezTo>
                      <a:pt x="483997" y="64373"/>
                      <a:pt x="600964" y="56505"/>
                      <a:pt x="720852" y="50068"/>
                    </a:cubicBezTo>
                    <a:cubicBezTo>
                      <a:pt x="856488" y="42813"/>
                      <a:pt x="1011047" y="34741"/>
                      <a:pt x="1155065" y="28712"/>
                    </a:cubicBezTo>
                    <a:cubicBezTo>
                      <a:pt x="1297686" y="22786"/>
                      <a:pt x="1448689" y="17881"/>
                      <a:pt x="1580896" y="14305"/>
                    </a:cubicBezTo>
                    <a:cubicBezTo>
                      <a:pt x="1695958" y="11239"/>
                      <a:pt x="1807210" y="9298"/>
                      <a:pt x="1903984" y="7765"/>
                    </a:cubicBezTo>
                    <a:cubicBezTo>
                      <a:pt x="1983105" y="6437"/>
                      <a:pt x="2055876" y="5722"/>
                      <a:pt x="2119503" y="5109"/>
                    </a:cubicBezTo>
                    <a:cubicBezTo>
                      <a:pt x="2170176" y="4598"/>
                      <a:pt x="2211705" y="4802"/>
                      <a:pt x="2255901" y="4087"/>
                    </a:cubicBezTo>
                    <a:cubicBezTo>
                      <a:pt x="2297557" y="3371"/>
                      <a:pt x="2360041" y="0"/>
                      <a:pt x="2377567" y="817"/>
                    </a:cubicBezTo>
                    <a:cubicBezTo>
                      <a:pt x="2382393" y="1021"/>
                      <a:pt x="2383917" y="1226"/>
                      <a:pt x="2386838" y="1941"/>
                    </a:cubicBezTo>
                    <a:cubicBezTo>
                      <a:pt x="2389759" y="2656"/>
                      <a:pt x="2392680" y="3882"/>
                      <a:pt x="2395220" y="5415"/>
                    </a:cubicBezTo>
                    <a:cubicBezTo>
                      <a:pt x="2397760" y="6948"/>
                      <a:pt x="2400046" y="8889"/>
                      <a:pt x="2401824" y="10933"/>
                    </a:cubicBezTo>
                    <a:cubicBezTo>
                      <a:pt x="2403602" y="12976"/>
                      <a:pt x="2404872" y="15429"/>
                      <a:pt x="2405761" y="17779"/>
                    </a:cubicBezTo>
                    <a:cubicBezTo>
                      <a:pt x="2406650" y="20231"/>
                      <a:pt x="2407031" y="22888"/>
                      <a:pt x="2406904" y="25340"/>
                    </a:cubicBezTo>
                    <a:cubicBezTo>
                      <a:pt x="2406777" y="27792"/>
                      <a:pt x="2406015" y="30347"/>
                      <a:pt x="2404872" y="32697"/>
                    </a:cubicBezTo>
                    <a:cubicBezTo>
                      <a:pt x="2403729" y="35047"/>
                      <a:pt x="2402205" y="37295"/>
                      <a:pt x="2400173" y="39237"/>
                    </a:cubicBezTo>
                    <a:cubicBezTo>
                      <a:pt x="2398141" y="41178"/>
                      <a:pt x="2395601" y="42915"/>
                      <a:pt x="2392934" y="44243"/>
                    </a:cubicBezTo>
                    <a:cubicBezTo>
                      <a:pt x="2390267" y="45572"/>
                      <a:pt x="2387346" y="46594"/>
                      <a:pt x="2384298" y="47104"/>
                    </a:cubicBezTo>
                    <a:cubicBezTo>
                      <a:pt x="2381250" y="47615"/>
                      <a:pt x="2377948" y="47718"/>
                      <a:pt x="2374900" y="47513"/>
                    </a:cubicBezTo>
                    <a:cubicBezTo>
                      <a:pt x="2371852" y="47309"/>
                      <a:pt x="2368550" y="46594"/>
                      <a:pt x="2365756" y="45572"/>
                    </a:cubicBezTo>
                    <a:cubicBezTo>
                      <a:pt x="2362962" y="44550"/>
                      <a:pt x="2360168" y="43119"/>
                      <a:pt x="2357882" y="41382"/>
                    </a:cubicBezTo>
                    <a:cubicBezTo>
                      <a:pt x="2355596" y="39645"/>
                      <a:pt x="2353691" y="37500"/>
                      <a:pt x="2352167" y="35354"/>
                    </a:cubicBezTo>
                    <a:cubicBezTo>
                      <a:pt x="2350643" y="33106"/>
                      <a:pt x="2349500" y="30654"/>
                      <a:pt x="2348992" y="28201"/>
                    </a:cubicBezTo>
                    <a:cubicBezTo>
                      <a:pt x="2348484" y="25749"/>
                      <a:pt x="2348484" y="23092"/>
                      <a:pt x="2348992" y="20640"/>
                    </a:cubicBezTo>
                    <a:cubicBezTo>
                      <a:pt x="2349500" y="18188"/>
                      <a:pt x="2350516" y="15633"/>
                      <a:pt x="2351913" y="13385"/>
                    </a:cubicBezTo>
                    <a:cubicBezTo>
                      <a:pt x="2353310" y="11137"/>
                      <a:pt x="2355342" y="9094"/>
                      <a:pt x="2357628" y="7356"/>
                    </a:cubicBezTo>
                    <a:cubicBezTo>
                      <a:pt x="2359914" y="5619"/>
                      <a:pt x="2362581" y="4087"/>
                      <a:pt x="2365375" y="2963"/>
                    </a:cubicBezTo>
                    <a:cubicBezTo>
                      <a:pt x="2368169" y="1941"/>
                      <a:pt x="2371344" y="1226"/>
                      <a:pt x="2374392" y="919"/>
                    </a:cubicBezTo>
                    <a:cubicBezTo>
                      <a:pt x="2377440" y="613"/>
                      <a:pt x="2380742" y="817"/>
                      <a:pt x="2383790" y="1328"/>
                    </a:cubicBezTo>
                    <a:cubicBezTo>
                      <a:pt x="2386838" y="1839"/>
                      <a:pt x="2389886" y="2861"/>
                      <a:pt x="2392553" y="4087"/>
                    </a:cubicBezTo>
                    <a:cubicBezTo>
                      <a:pt x="2395220" y="5313"/>
                      <a:pt x="2397760" y="7050"/>
                      <a:pt x="2399792" y="8889"/>
                    </a:cubicBezTo>
                    <a:cubicBezTo>
                      <a:pt x="2401824" y="10728"/>
                      <a:pt x="2403602" y="12976"/>
                      <a:pt x="2404745" y="15327"/>
                    </a:cubicBezTo>
                    <a:cubicBezTo>
                      <a:pt x="2405888" y="17677"/>
                      <a:pt x="2406777" y="20231"/>
                      <a:pt x="2406904" y="22786"/>
                    </a:cubicBezTo>
                    <a:cubicBezTo>
                      <a:pt x="2407031" y="25238"/>
                      <a:pt x="2406650" y="27895"/>
                      <a:pt x="2405888" y="30347"/>
                    </a:cubicBezTo>
                    <a:cubicBezTo>
                      <a:pt x="2405126" y="32697"/>
                      <a:pt x="2403729" y="35149"/>
                      <a:pt x="2402078" y="37193"/>
                    </a:cubicBezTo>
                    <a:cubicBezTo>
                      <a:pt x="2400300" y="39237"/>
                      <a:pt x="2398014" y="41280"/>
                      <a:pt x="2395601" y="42813"/>
                    </a:cubicBezTo>
                    <a:cubicBezTo>
                      <a:pt x="2393188" y="44346"/>
                      <a:pt x="2390267" y="45572"/>
                      <a:pt x="2387346" y="46389"/>
                    </a:cubicBezTo>
                    <a:cubicBezTo>
                      <a:pt x="2384425" y="47207"/>
                      <a:pt x="2377948" y="47615"/>
                      <a:pt x="2377948" y="47615"/>
                    </a:cubicBezTo>
                    <a:cubicBezTo>
                      <a:pt x="2377948" y="47615"/>
                      <a:pt x="2298192" y="45981"/>
                      <a:pt x="2256536" y="45878"/>
                    </a:cubicBezTo>
                    <a:cubicBezTo>
                      <a:pt x="2212467" y="45776"/>
                      <a:pt x="2170811" y="46696"/>
                      <a:pt x="2120265" y="47309"/>
                    </a:cubicBezTo>
                    <a:cubicBezTo>
                      <a:pt x="2056765" y="48126"/>
                      <a:pt x="1984375" y="49046"/>
                      <a:pt x="1905508" y="50476"/>
                    </a:cubicBezTo>
                    <a:cubicBezTo>
                      <a:pt x="1808988" y="52316"/>
                      <a:pt x="1698117" y="54359"/>
                      <a:pt x="1583309" y="57731"/>
                    </a:cubicBezTo>
                    <a:cubicBezTo>
                      <a:pt x="1451483" y="61614"/>
                      <a:pt x="1300734" y="66723"/>
                      <a:pt x="1158494" y="72956"/>
                    </a:cubicBezTo>
                    <a:cubicBezTo>
                      <a:pt x="1014730" y="79291"/>
                      <a:pt x="860552" y="87670"/>
                      <a:pt x="725043" y="95538"/>
                    </a:cubicBezTo>
                    <a:cubicBezTo>
                      <a:pt x="605155" y="102486"/>
                      <a:pt x="488188" y="110865"/>
                      <a:pt x="386461" y="117098"/>
                    </a:cubicBezTo>
                    <a:cubicBezTo>
                      <a:pt x="302895" y="122207"/>
                      <a:pt x="222885" y="127214"/>
                      <a:pt x="158369" y="130381"/>
                    </a:cubicBezTo>
                    <a:cubicBezTo>
                      <a:pt x="110871" y="132731"/>
                      <a:pt x="51181" y="135592"/>
                      <a:pt x="34417" y="135388"/>
                    </a:cubicBezTo>
                    <a:cubicBezTo>
                      <a:pt x="30099" y="135388"/>
                      <a:pt x="28956" y="135286"/>
                      <a:pt x="26416" y="134877"/>
                    </a:cubicBezTo>
                    <a:cubicBezTo>
                      <a:pt x="23749" y="134468"/>
                      <a:pt x="21209" y="133753"/>
                      <a:pt x="18796" y="132833"/>
                    </a:cubicBezTo>
                    <a:cubicBezTo>
                      <a:pt x="16383" y="131914"/>
                      <a:pt x="14097" y="130586"/>
                      <a:pt x="12065" y="129257"/>
                    </a:cubicBezTo>
                    <a:cubicBezTo>
                      <a:pt x="10033" y="127929"/>
                      <a:pt x="8128" y="126396"/>
                      <a:pt x="6604" y="124659"/>
                    </a:cubicBezTo>
                    <a:cubicBezTo>
                      <a:pt x="5080" y="122922"/>
                      <a:pt x="3683" y="120981"/>
                      <a:pt x="2667" y="119039"/>
                    </a:cubicBezTo>
                    <a:cubicBezTo>
                      <a:pt x="1651" y="117098"/>
                      <a:pt x="889" y="114952"/>
                      <a:pt x="508" y="112806"/>
                    </a:cubicBezTo>
                    <a:cubicBezTo>
                      <a:pt x="127" y="110660"/>
                      <a:pt x="0" y="108515"/>
                      <a:pt x="254" y="106369"/>
                    </a:cubicBezTo>
                    <a:cubicBezTo>
                      <a:pt x="508" y="104223"/>
                      <a:pt x="1016" y="102077"/>
                      <a:pt x="1905" y="100034"/>
                    </a:cubicBezTo>
                    <a:cubicBezTo>
                      <a:pt x="2794" y="97990"/>
                      <a:pt x="3937" y="96049"/>
                      <a:pt x="5334" y="94312"/>
                    </a:cubicBezTo>
                    <a:cubicBezTo>
                      <a:pt x="6731" y="92472"/>
                      <a:pt x="8509" y="90735"/>
                      <a:pt x="10414" y="89305"/>
                    </a:cubicBezTo>
                    <a:cubicBezTo>
                      <a:pt x="12319" y="87874"/>
                      <a:pt x="14605" y="86546"/>
                      <a:pt x="16891" y="85524"/>
                    </a:cubicBezTo>
                    <a:cubicBezTo>
                      <a:pt x="19177" y="84502"/>
                      <a:pt x="21717" y="83583"/>
                      <a:pt x="24257" y="82970"/>
                    </a:cubicBezTo>
                    <a:cubicBezTo>
                      <a:pt x="26797" y="82357"/>
                      <a:pt x="32131" y="82050"/>
                      <a:pt x="32131" y="82050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26" id="26"/>
          <p:cNvSpPr/>
          <p:nvPr/>
        </p:nvSpPr>
        <p:spPr>
          <a:xfrm>
            <a:off x="7754239" y="5316436"/>
            <a:ext cx="160509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359336" y="5963389"/>
            <a:ext cx="1513468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872804" y="6667025"/>
            <a:ext cx="1587234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60038" y="7356225"/>
            <a:ext cx="1517185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977223" y="8001902"/>
            <a:ext cx="153960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5516832" y="8709660"/>
            <a:ext cx="157895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183990" y="4862455"/>
            <a:ext cx="157024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25298" y="3174747"/>
            <a:ext cx="62989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25298" y="3568953"/>
            <a:ext cx="62989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2261436" y="2985835"/>
            <a:ext cx="9482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1436" y="3369325"/>
            <a:ext cx="14525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실제 작업 과정</a:t>
            </a:r>
          </a:p>
        </p:txBody>
      </p:sp>
      <p:sp>
        <p:nvSpPr>
          <p:cNvPr name="AutoShape 37" id="37"/>
          <p:cNvSpPr/>
          <p:nvPr/>
        </p:nvSpPr>
        <p:spPr>
          <a:xfrm>
            <a:off x="7754239" y="5484447"/>
            <a:ext cx="1605097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359336" y="6134839"/>
            <a:ext cx="1146510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882920" y="5825314"/>
            <a:ext cx="2261080" cy="953979"/>
            <a:chOff x="0" y="0"/>
            <a:chExt cx="5053998" cy="213234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3998" cy="2030746"/>
            </a:xfrm>
            <a:custGeom>
              <a:avLst/>
              <a:gdLst/>
              <a:ahLst/>
              <a:cxnLst/>
              <a:rect r="r" b="b" t="t" l="l"/>
              <a:pathLst>
                <a:path h="2030746" w="5053998">
                  <a:moveTo>
                    <a:pt x="0" y="0"/>
                  </a:moveTo>
                  <a:lnTo>
                    <a:pt x="5053998" y="0"/>
                  </a:lnTo>
                  <a:lnTo>
                    <a:pt x="5053998" y="2030746"/>
                  </a:lnTo>
                  <a:lnTo>
                    <a:pt x="0" y="2030746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53998" cy="2132346"/>
            </a:xfrm>
            <a:custGeom>
              <a:avLst/>
              <a:gdLst/>
              <a:ahLst/>
              <a:cxnLst/>
              <a:rect r="r" b="b" t="t" l="l"/>
              <a:pathLst>
                <a:path h="2132346" w="5053998">
                  <a:moveTo>
                    <a:pt x="0" y="2030746"/>
                  </a:moveTo>
                  <a:lnTo>
                    <a:pt x="5053998" y="2030746"/>
                  </a:lnTo>
                  <a:lnTo>
                    <a:pt x="4926998" y="2132346"/>
                  </a:lnTo>
                  <a:cubicBezTo>
                    <a:pt x="4926998" y="2132346"/>
                    <a:pt x="3936398" y="2056146"/>
                    <a:pt x="3834798" y="2056146"/>
                  </a:cubicBezTo>
                  <a:lnTo>
                    <a:pt x="1219200" y="2056146"/>
                  </a:lnTo>
                  <a:cubicBezTo>
                    <a:pt x="1117600" y="2056146"/>
                    <a:pt x="127000" y="2132346"/>
                    <a:pt x="127000" y="2132346"/>
                  </a:cubicBezTo>
                  <a:lnTo>
                    <a:pt x="0" y="2030746"/>
                  </a:lnTo>
                  <a:lnTo>
                    <a:pt x="0" y="0"/>
                  </a:lnTo>
                  <a:lnTo>
                    <a:pt x="5053998" y="0"/>
                  </a:lnTo>
                  <a:lnTo>
                    <a:pt x="5053998" y="2030746"/>
                  </a:lnTo>
                  <a:lnTo>
                    <a:pt x="12700" y="2030746"/>
                  </a:lnTo>
                  <a:lnTo>
                    <a:pt x="12700" y="2018046"/>
                  </a:lnTo>
                  <a:lnTo>
                    <a:pt x="5041298" y="2018046"/>
                  </a:lnTo>
                  <a:lnTo>
                    <a:pt x="5041298" y="12700"/>
                  </a:lnTo>
                  <a:lnTo>
                    <a:pt x="12700" y="12700"/>
                  </a:lnTo>
                  <a:lnTo>
                    <a:pt x="12700" y="203074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053998" cy="2068846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5월 20일 ~ 5월 27일 기본 레이아웃 작업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0505846" y="6898107"/>
            <a:ext cx="195419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2460038" y="7640912"/>
            <a:ext cx="259385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5053889" y="8278442"/>
            <a:ext cx="46294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7499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 언어 및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: 크로스 플랫폼 개발 ( 하나의 코드로 IOS, 안드로이드, 웹 등 개발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2115" y="50288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빠른 개발 속도 : Hot Reload 기능을 통해 코드 변경 사항 실시간 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359020"/>
            <a:ext cx="967849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비용 절감 : 여러 플랫폼 동시개발로 인한 개발 비용과 유지보수 비용 절감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59273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Dart : Flutter 에서의 완벽한 호환성 ( 최적화된 애니메이션 빠르게 처리)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257545"/>
            <a:ext cx="1085247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빠른 실행 속도 : AOT 컴파일을 통해 네이티브 성능을 제공하여 앱의 실행 속도가 빠름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68258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 : Flutter와 사용시 크로스 플랫폼 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1560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우수한 UI/UX 구현( 위젯 기반 UI 시스템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115" y="77243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+ MariaDB : 강력한 백엔드 지원 : 쉽게 연동 및 보안, 인증, 데이터 처리 손쉽게 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2115" y="80545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 유연한 데이터 관리 : 데이터베이스를 효율적으로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6027" y="5835270"/>
            <a:ext cx="804444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백엔드와 REST API 연동으로 안정적인 데이터 흐름 유지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96027" y="6326855"/>
            <a:ext cx="774971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MariaDB의 효율적인 스키마 설계와 쿼리 최적화로 성능 저하 방지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커뮤니케이션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152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커뮤니케이션 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Notion / Google Docs / GitHub 형태로 매주 진행한 작업들을 간단하게 기록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(캡처, 설명 등등)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666995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외부 피드백 반영 - 부모님 또는 친구들에게 테스트 빌드를 통하여 UI 및 기능 테스트 및 피드백 받기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9325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홈, 게시판, 마이페이지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회원 가입 / 로그인 ( 이메일, 소셜 로그인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 화면에서 커뮤니티 탐색( 분류/추천/최신)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상세 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가입 탈퇴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748953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앱 푸시 알림 연동 ( 댓글, 초대, 활동 반응 등 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739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 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자동화된 콘텐츠 정렬 및 추천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스팸 및 부적절한 콘텐츠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활동 기반 레벨링 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데이터 및 로그 추적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0992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욕설/비속어 감지 및 자동 숨김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5818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AI 악성 사용자 감지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42122" y="4273328"/>
            <a:ext cx="2546766" cy="4149516"/>
          </a:xfrm>
          <a:custGeom>
            <a:avLst/>
            <a:gdLst/>
            <a:ahLst/>
            <a:cxnLst/>
            <a:rect r="r" b="b" t="t" l="l"/>
            <a:pathLst>
              <a:path h="4149516" w="2546766">
                <a:moveTo>
                  <a:pt x="0" y="0"/>
                </a:moveTo>
                <a:lnTo>
                  <a:pt x="2546766" y="0"/>
                </a:lnTo>
                <a:lnTo>
                  <a:pt x="2546766" y="4149516"/>
                </a:lnTo>
                <a:lnTo>
                  <a:pt x="0" y="4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 및 목적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리소스 계획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커뮤니케이션 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목록화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레이아웃( UI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 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화면, 및 동작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90055" y="4145045"/>
            <a:ext cx="2247101" cy="4406081"/>
          </a:xfrm>
          <a:custGeom>
            <a:avLst/>
            <a:gdLst/>
            <a:ahLst/>
            <a:cxnLst/>
            <a:rect r="r" b="b" t="t" l="l"/>
            <a:pathLst>
              <a:path h="4406081" w="2247101">
                <a:moveTo>
                  <a:pt x="0" y="0"/>
                </a:moveTo>
                <a:lnTo>
                  <a:pt x="2247102" y="0"/>
                </a:lnTo>
                <a:lnTo>
                  <a:pt x="2247102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88346" y="4145045"/>
            <a:ext cx="2252609" cy="4406081"/>
          </a:xfrm>
          <a:custGeom>
            <a:avLst/>
            <a:gdLst/>
            <a:ahLst/>
            <a:cxnLst/>
            <a:rect r="r" b="b" t="t" l="l"/>
            <a:pathLst>
              <a:path h="4406081" w="2252609">
                <a:moveTo>
                  <a:pt x="0" y="0"/>
                </a:moveTo>
                <a:lnTo>
                  <a:pt x="2252609" y="0"/>
                </a:lnTo>
                <a:lnTo>
                  <a:pt x="2252609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42321" y="4180366"/>
            <a:ext cx="2200235" cy="4335438"/>
          </a:xfrm>
          <a:custGeom>
            <a:avLst/>
            <a:gdLst/>
            <a:ahLst/>
            <a:cxnLst/>
            <a:rect r="r" b="b" t="t" l="l"/>
            <a:pathLst>
              <a:path h="4335438" w="2200235">
                <a:moveTo>
                  <a:pt x="0" y="0"/>
                </a:moveTo>
                <a:lnTo>
                  <a:pt x="2200235" y="0"/>
                </a:lnTo>
                <a:lnTo>
                  <a:pt x="2200235" y="4335439"/>
                </a:lnTo>
                <a:lnTo>
                  <a:pt x="0" y="4335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04539" y="4180366"/>
            <a:ext cx="2200235" cy="4335438"/>
          </a:xfrm>
          <a:custGeom>
            <a:avLst/>
            <a:gdLst/>
            <a:ahLst/>
            <a:cxnLst/>
            <a:rect r="r" b="b" t="t" l="l"/>
            <a:pathLst>
              <a:path h="4335438" w="2200235">
                <a:moveTo>
                  <a:pt x="0" y="0"/>
                </a:moveTo>
                <a:lnTo>
                  <a:pt x="2200236" y="0"/>
                </a:lnTo>
                <a:lnTo>
                  <a:pt x="2200236" y="4335439"/>
                </a:lnTo>
                <a:lnTo>
                  <a:pt x="0" y="4335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649034" y="3874713"/>
            <a:ext cx="1600917" cy="3139052"/>
          </a:xfrm>
          <a:custGeom>
            <a:avLst/>
            <a:gdLst/>
            <a:ahLst/>
            <a:cxnLst/>
            <a:rect r="r" b="b" t="t" l="l"/>
            <a:pathLst>
              <a:path h="3139052" w="1600917">
                <a:moveTo>
                  <a:pt x="0" y="0"/>
                </a:moveTo>
                <a:lnTo>
                  <a:pt x="1600917" y="0"/>
                </a:lnTo>
                <a:lnTo>
                  <a:pt x="1600917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347766" y="3871036"/>
            <a:ext cx="1614577" cy="3142729"/>
          </a:xfrm>
          <a:custGeom>
            <a:avLst/>
            <a:gdLst/>
            <a:ahLst/>
            <a:cxnLst/>
            <a:rect r="r" b="b" t="t" l="l"/>
            <a:pathLst>
              <a:path h="3142729" w="1614577">
                <a:moveTo>
                  <a:pt x="0" y="0"/>
                </a:moveTo>
                <a:lnTo>
                  <a:pt x="1614577" y="0"/>
                </a:lnTo>
                <a:lnTo>
                  <a:pt x="1614577" y="3142729"/>
                </a:lnTo>
                <a:lnTo>
                  <a:pt x="0" y="3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540157" y="3874713"/>
            <a:ext cx="1604840" cy="3139052"/>
          </a:xfrm>
          <a:custGeom>
            <a:avLst/>
            <a:gdLst/>
            <a:ahLst/>
            <a:cxnLst/>
            <a:rect r="r" b="b" t="t" l="l"/>
            <a:pathLst>
              <a:path h="3139052" w="1604840">
                <a:moveTo>
                  <a:pt x="0" y="0"/>
                </a:moveTo>
                <a:lnTo>
                  <a:pt x="1604841" y="0"/>
                </a:lnTo>
                <a:lnTo>
                  <a:pt x="1604841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199078" y="3880422"/>
            <a:ext cx="1606822" cy="3127634"/>
          </a:xfrm>
          <a:custGeom>
            <a:avLst/>
            <a:gdLst/>
            <a:ahLst/>
            <a:cxnLst/>
            <a:rect r="r" b="b" t="t" l="l"/>
            <a:pathLst>
              <a:path h="3127634" w="1606822">
                <a:moveTo>
                  <a:pt x="0" y="0"/>
                </a:moveTo>
                <a:lnTo>
                  <a:pt x="1606823" y="0"/>
                </a:lnTo>
                <a:lnTo>
                  <a:pt x="1606823" y="3127634"/>
                </a:lnTo>
                <a:lnTo>
                  <a:pt x="0" y="312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049931" y="3880422"/>
            <a:ext cx="1605838" cy="3133343"/>
          </a:xfrm>
          <a:custGeom>
            <a:avLst/>
            <a:gdLst/>
            <a:ahLst/>
            <a:cxnLst/>
            <a:rect r="r" b="b" t="t" l="l"/>
            <a:pathLst>
              <a:path h="3133343" w="1605838">
                <a:moveTo>
                  <a:pt x="0" y="0"/>
                </a:moveTo>
                <a:lnTo>
                  <a:pt x="1605839" y="0"/>
                </a:lnTo>
                <a:lnTo>
                  <a:pt x="1605839" y="3133343"/>
                </a:lnTo>
                <a:lnTo>
                  <a:pt x="0" y="313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347205" y="7248893"/>
            <a:ext cx="204576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36141" y="7248893"/>
            <a:ext cx="61287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게시판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949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76656" y="7248893"/>
            <a:ext cx="64792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가입폼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50006" y="7248893"/>
            <a:ext cx="47055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94910" y="8301951"/>
            <a:ext cx="5298180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홈, 게시판, 탐색, 가입폼, 알림창의 화면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609141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5453519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304832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155684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002306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347205" y="7248893"/>
            <a:ext cx="204576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36141" y="7248893"/>
            <a:ext cx="61287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게시판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949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76656" y="7248893"/>
            <a:ext cx="64792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가입폼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50006" y="7248893"/>
            <a:ext cx="47055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94910" y="8301951"/>
            <a:ext cx="5298180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홈, 게시판, 탐색, 가입폼, 알림창의 화면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493344" y="3947996"/>
            <a:ext cx="1912297" cy="2987659"/>
          </a:xfrm>
          <a:custGeom>
            <a:avLst/>
            <a:gdLst/>
            <a:ahLst/>
            <a:cxnLst/>
            <a:rect r="r" b="b" t="t" l="l"/>
            <a:pathLst>
              <a:path h="2987659" w="1912297">
                <a:moveTo>
                  <a:pt x="0" y="0"/>
                </a:moveTo>
                <a:lnTo>
                  <a:pt x="1912297" y="0"/>
                </a:lnTo>
                <a:lnTo>
                  <a:pt x="1912297" y="2987659"/>
                </a:lnTo>
                <a:lnTo>
                  <a:pt x="0" y="298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" t="0" r="-1264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5310932" y="3947996"/>
            <a:ext cx="1975041" cy="2992486"/>
          </a:xfrm>
          <a:custGeom>
            <a:avLst/>
            <a:gdLst/>
            <a:ahLst/>
            <a:cxnLst/>
            <a:rect r="r" b="b" t="t" l="l"/>
            <a:pathLst>
              <a:path h="2992486" w="1975041">
                <a:moveTo>
                  <a:pt x="0" y="0"/>
                </a:moveTo>
                <a:lnTo>
                  <a:pt x="1975040" y="0"/>
                </a:lnTo>
                <a:lnTo>
                  <a:pt x="1975040" y="2992486"/>
                </a:lnTo>
                <a:lnTo>
                  <a:pt x="0" y="299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122749" y="4028329"/>
            <a:ext cx="2042502" cy="2826992"/>
          </a:xfrm>
          <a:custGeom>
            <a:avLst/>
            <a:gdLst/>
            <a:ahLst/>
            <a:cxnLst/>
            <a:rect r="r" b="b" t="t" l="l"/>
            <a:pathLst>
              <a:path h="2826992" w="2042502">
                <a:moveTo>
                  <a:pt x="0" y="0"/>
                </a:moveTo>
                <a:lnTo>
                  <a:pt x="2042502" y="0"/>
                </a:lnTo>
                <a:lnTo>
                  <a:pt x="2042502" y="2826992"/>
                </a:lnTo>
                <a:lnTo>
                  <a:pt x="0" y="2826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972990" y="4906071"/>
            <a:ext cx="2055255" cy="1179202"/>
          </a:xfrm>
          <a:custGeom>
            <a:avLst/>
            <a:gdLst/>
            <a:ahLst/>
            <a:cxnLst/>
            <a:rect r="r" b="b" t="t" l="l"/>
            <a:pathLst>
              <a:path h="1179202" w="2055255">
                <a:moveTo>
                  <a:pt x="0" y="0"/>
                </a:moveTo>
                <a:lnTo>
                  <a:pt x="2055255" y="0"/>
                </a:lnTo>
                <a:lnTo>
                  <a:pt x="2055255" y="1179202"/>
                </a:lnTo>
                <a:lnTo>
                  <a:pt x="0" y="1179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813915" y="4807307"/>
            <a:ext cx="2071324" cy="1273864"/>
          </a:xfrm>
          <a:custGeom>
            <a:avLst/>
            <a:gdLst/>
            <a:ahLst/>
            <a:cxnLst/>
            <a:rect r="r" b="b" t="t" l="l"/>
            <a:pathLst>
              <a:path h="1273864" w="2071324">
                <a:moveTo>
                  <a:pt x="0" y="0"/>
                </a:moveTo>
                <a:lnTo>
                  <a:pt x="2071324" y="0"/>
                </a:lnTo>
                <a:lnTo>
                  <a:pt x="2071324" y="1273864"/>
                </a:lnTo>
                <a:lnTo>
                  <a:pt x="0" y="1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222363" y="7248893"/>
            <a:ext cx="454259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91931" y="7248893"/>
            <a:ext cx="701293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 정보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93406" y="7248893"/>
            <a:ext cx="111271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프로필 수정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08653" y="7248893"/>
            <a:ext cx="9721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글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275358" y="7248893"/>
            <a:ext cx="114843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댓글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677812" y="8301951"/>
            <a:ext cx="6943905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생성, 내 정보, 프로필 수정, 내가 쓴 글, 내가 쓴 댓글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604559" y="3765427"/>
            <a:ext cx="1689866" cy="3329785"/>
          </a:xfrm>
          <a:custGeom>
            <a:avLst/>
            <a:gdLst/>
            <a:ahLst/>
            <a:cxnLst/>
            <a:rect r="r" b="b" t="t" l="l"/>
            <a:pathLst>
              <a:path h="3329785" w="1689866">
                <a:moveTo>
                  <a:pt x="0" y="0"/>
                </a:moveTo>
                <a:lnTo>
                  <a:pt x="1689866" y="0"/>
                </a:lnTo>
                <a:lnTo>
                  <a:pt x="1689866" y="3329785"/>
                </a:lnTo>
                <a:lnTo>
                  <a:pt x="0" y="3329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5455645" y="3773806"/>
            <a:ext cx="1685614" cy="3321406"/>
          </a:xfrm>
          <a:custGeom>
            <a:avLst/>
            <a:gdLst/>
            <a:ahLst/>
            <a:cxnLst/>
            <a:rect r="r" b="b" t="t" l="l"/>
            <a:pathLst>
              <a:path h="3321406" w="1685614">
                <a:moveTo>
                  <a:pt x="0" y="0"/>
                </a:moveTo>
                <a:lnTo>
                  <a:pt x="1685614" y="0"/>
                </a:lnTo>
                <a:lnTo>
                  <a:pt x="1685614" y="3321406"/>
                </a:lnTo>
                <a:lnTo>
                  <a:pt x="0" y="3321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298444" y="3762974"/>
            <a:ext cx="1691111" cy="3332238"/>
          </a:xfrm>
          <a:custGeom>
            <a:avLst/>
            <a:gdLst/>
            <a:ahLst/>
            <a:cxnLst/>
            <a:rect r="r" b="b" t="t" l="l"/>
            <a:pathLst>
              <a:path h="3332238" w="1691111">
                <a:moveTo>
                  <a:pt x="0" y="0"/>
                </a:moveTo>
                <a:lnTo>
                  <a:pt x="1691112" y="0"/>
                </a:lnTo>
                <a:lnTo>
                  <a:pt x="1691112" y="3332238"/>
                </a:lnTo>
                <a:lnTo>
                  <a:pt x="0" y="333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099867" y="3762974"/>
            <a:ext cx="1691111" cy="3332238"/>
          </a:xfrm>
          <a:custGeom>
            <a:avLst/>
            <a:gdLst/>
            <a:ahLst/>
            <a:cxnLst/>
            <a:rect r="r" b="b" t="t" l="l"/>
            <a:pathLst>
              <a:path h="3332238" w="1691111">
                <a:moveTo>
                  <a:pt x="0" y="0"/>
                </a:moveTo>
                <a:lnTo>
                  <a:pt x="1691111" y="0"/>
                </a:lnTo>
                <a:lnTo>
                  <a:pt x="1691111" y="3332238"/>
                </a:lnTo>
                <a:lnTo>
                  <a:pt x="0" y="333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011831" y="3762974"/>
            <a:ext cx="1691111" cy="3332238"/>
          </a:xfrm>
          <a:custGeom>
            <a:avLst/>
            <a:gdLst/>
            <a:ahLst/>
            <a:cxnLst/>
            <a:rect r="r" b="b" t="t" l="l"/>
            <a:pathLst>
              <a:path h="3332238" w="1691111">
                <a:moveTo>
                  <a:pt x="0" y="0"/>
                </a:moveTo>
                <a:lnTo>
                  <a:pt x="1691111" y="0"/>
                </a:lnTo>
                <a:lnTo>
                  <a:pt x="1691111" y="3332238"/>
                </a:lnTo>
                <a:lnTo>
                  <a:pt x="0" y="3332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222363" y="7248893"/>
            <a:ext cx="454259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91931" y="7248893"/>
            <a:ext cx="701293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 정보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93406" y="7248893"/>
            <a:ext cx="111271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프로필 수정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08653" y="7248893"/>
            <a:ext cx="9721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글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275358" y="7248893"/>
            <a:ext cx="114843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댓글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677812" y="8301951"/>
            <a:ext cx="6943905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생성, 내 정보, 프로필 수정, 내가 쓴 글, 내가 쓴 댓글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95935" y="4159317"/>
            <a:ext cx="2246643" cy="4533766"/>
          </a:xfrm>
          <a:custGeom>
            <a:avLst/>
            <a:gdLst/>
            <a:ahLst/>
            <a:cxnLst/>
            <a:rect r="r" b="b" t="t" l="l"/>
            <a:pathLst>
              <a:path h="4533766" w="2246643">
                <a:moveTo>
                  <a:pt x="0" y="0"/>
                </a:moveTo>
                <a:lnTo>
                  <a:pt x="2246643" y="0"/>
                </a:lnTo>
                <a:lnTo>
                  <a:pt x="2246643" y="4533766"/>
                </a:lnTo>
                <a:lnTo>
                  <a:pt x="0" y="453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8" t="0" r="-18579" b="-1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6370" y="4295775"/>
            <a:ext cx="593861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명 : SITY (Social + city)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6370" y="5638800"/>
            <a:ext cx="477387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을 활용하여 해외 Redit 을 한국형 커뮤니티 애플리케이션 플랫폼 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8048" y="504825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3492" y="676910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기능 및 컨셉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36370" y="7359650"/>
            <a:ext cx="615655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 커뮤니티 가입시 필요한 승인 기반 가입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6370" y="76898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그룹에 들어가면 해외 레딧과 비슷한 스크롤형 커뮤니티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6370" y="80200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관심사에 맞춰 다양한 커뮤니티(포럼) 가입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95341" y="4705350"/>
            <a:ext cx="1754579" cy="3406949"/>
          </a:xfrm>
          <a:custGeom>
            <a:avLst/>
            <a:gdLst/>
            <a:ahLst/>
            <a:cxnLst/>
            <a:rect r="r" b="b" t="t" l="l"/>
            <a:pathLst>
              <a:path h="3406949" w="1754579">
                <a:moveTo>
                  <a:pt x="0" y="0"/>
                </a:moveTo>
                <a:lnTo>
                  <a:pt x="1754578" y="0"/>
                </a:lnTo>
                <a:lnTo>
                  <a:pt x="1754578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72145" y="4705350"/>
            <a:ext cx="1737544" cy="3406949"/>
          </a:xfrm>
          <a:custGeom>
            <a:avLst/>
            <a:gdLst/>
            <a:ahLst/>
            <a:cxnLst/>
            <a:rect r="r" b="b" t="t" l="l"/>
            <a:pathLst>
              <a:path h="3406949" w="1737544">
                <a:moveTo>
                  <a:pt x="0" y="0"/>
                </a:moveTo>
                <a:lnTo>
                  <a:pt x="1737544" y="0"/>
                </a:lnTo>
                <a:lnTo>
                  <a:pt x="1737544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3664" y="4705350"/>
            <a:ext cx="1958995" cy="3406949"/>
          </a:xfrm>
          <a:custGeom>
            <a:avLst/>
            <a:gdLst/>
            <a:ahLst/>
            <a:cxnLst/>
            <a:rect r="r" b="b" t="t" l="l"/>
            <a:pathLst>
              <a:path h="3406949" w="1958995">
                <a:moveTo>
                  <a:pt x="0" y="0"/>
                </a:moveTo>
                <a:lnTo>
                  <a:pt x="1958995" y="0"/>
                </a:lnTo>
                <a:lnTo>
                  <a:pt x="1958995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한국의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0997" y="8293274"/>
            <a:ext cx="140326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네이버 카페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9878" y="8293274"/>
            <a:ext cx="56207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6662" y="8264699"/>
            <a:ext cx="11529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웃긴대학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73140" y="4467225"/>
            <a:ext cx="1798981" cy="3527413"/>
          </a:xfrm>
          <a:custGeom>
            <a:avLst/>
            <a:gdLst/>
            <a:ahLst/>
            <a:cxnLst/>
            <a:rect r="r" b="b" t="t" l="l"/>
            <a:pathLst>
              <a:path h="3527413" w="1798981">
                <a:moveTo>
                  <a:pt x="0" y="0"/>
                </a:moveTo>
                <a:lnTo>
                  <a:pt x="1798980" y="0"/>
                </a:lnTo>
                <a:lnTo>
                  <a:pt x="1798980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4581" y="4467225"/>
            <a:ext cx="2032672" cy="3527413"/>
          </a:xfrm>
          <a:custGeom>
            <a:avLst/>
            <a:gdLst/>
            <a:ahLst/>
            <a:cxnLst/>
            <a:rect r="r" b="b" t="t" l="l"/>
            <a:pathLst>
              <a:path h="3527413" w="2032672">
                <a:moveTo>
                  <a:pt x="0" y="0"/>
                </a:moveTo>
                <a:lnTo>
                  <a:pt x="2032672" y="0"/>
                </a:lnTo>
                <a:lnTo>
                  <a:pt x="2032672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4002" y="4848008"/>
            <a:ext cx="3388481" cy="2765848"/>
          </a:xfrm>
          <a:custGeom>
            <a:avLst/>
            <a:gdLst/>
            <a:ahLst/>
            <a:cxnLst/>
            <a:rect r="r" b="b" t="t" l="l"/>
            <a:pathLst>
              <a:path h="2765848" w="3388481">
                <a:moveTo>
                  <a:pt x="0" y="0"/>
                </a:moveTo>
                <a:lnTo>
                  <a:pt x="3388481" y="0"/>
                </a:lnTo>
                <a:lnTo>
                  <a:pt x="3388481" y="2765847"/>
                </a:lnTo>
                <a:lnTo>
                  <a:pt x="0" y="2765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해외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8918" y="8264699"/>
            <a:ext cx="8074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Reddit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54546" y="8264699"/>
            <a:ext cx="77274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Quora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5422" y="8264699"/>
            <a:ext cx="72563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SKool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20024" y="3845749"/>
            <a:ext cx="8847953" cy="5076513"/>
          </a:xfrm>
          <a:custGeom>
            <a:avLst/>
            <a:gdLst/>
            <a:ahLst/>
            <a:cxnLst/>
            <a:rect r="r" b="b" t="t" l="l"/>
            <a:pathLst>
              <a:path h="5076513" w="8847953">
                <a:moveTo>
                  <a:pt x="0" y="0"/>
                </a:moveTo>
                <a:lnTo>
                  <a:pt x="8847952" y="0"/>
                </a:lnTo>
                <a:lnTo>
                  <a:pt x="8847952" y="5076513"/>
                </a:lnTo>
                <a:lnTo>
                  <a:pt x="0" y="507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49912" y="4467225"/>
            <a:ext cx="7981429" cy="4516373"/>
          </a:xfrm>
          <a:custGeom>
            <a:avLst/>
            <a:gdLst/>
            <a:ahLst/>
            <a:cxnLst/>
            <a:rect r="r" b="b" t="t" l="l"/>
            <a:pathLst>
              <a:path h="4516373" w="7981429">
                <a:moveTo>
                  <a:pt x="0" y="0"/>
                </a:moveTo>
                <a:lnTo>
                  <a:pt x="7981430" y="0"/>
                </a:lnTo>
                <a:lnTo>
                  <a:pt x="7981430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3028" y="3933731"/>
            <a:ext cx="5401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왜 한국형 Skool(Reddit) 인가?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337" y="3227678"/>
            <a:ext cx="14681454" cy="6030622"/>
            <a:chOff x="0" y="0"/>
            <a:chExt cx="3866720" cy="1588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6721" cy="1588312"/>
            </a:xfrm>
            <a:custGeom>
              <a:avLst/>
              <a:gdLst/>
              <a:ahLst/>
              <a:cxnLst/>
              <a:rect r="r" b="b" t="t" l="l"/>
              <a:pathLst>
                <a:path h="1588312" w="3866721">
                  <a:moveTo>
                    <a:pt x="0" y="0"/>
                  </a:moveTo>
                  <a:lnTo>
                    <a:pt x="3866721" y="0"/>
                  </a:lnTo>
                  <a:lnTo>
                    <a:pt x="3866721" y="1588312"/>
                  </a:lnTo>
                  <a:lnTo>
                    <a:pt x="0" y="1588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66720" cy="163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610772" y="4873833"/>
            <a:ext cx="3268346" cy="4251839"/>
            <a:chOff x="0" y="0"/>
            <a:chExt cx="820696" cy="1067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10772" y="3384170"/>
            <a:ext cx="3268346" cy="1552216"/>
            <a:chOff x="0" y="0"/>
            <a:chExt cx="820696" cy="389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79366" y="3515828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8"/>
                </a:lnTo>
                <a:lnTo>
                  <a:pt x="0" y="93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778656" y="5069735"/>
            <a:ext cx="2932578" cy="900087"/>
            <a:chOff x="0" y="0"/>
            <a:chExt cx="736383" cy="226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778656" y="6074597"/>
            <a:ext cx="2932578" cy="900087"/>
            <a:chOff x="0" y="0"/>
            <a:chExt cx="736383" cy="2260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78656" y="7079460"/>
            <a:ext cx="2932578" cy="900087"/>
            <a:chOff x="0" y="0"/>
            <a:chExt cx="736383" cy="226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778656" y="8084322"/>
            <a:ext cx="2932578" cy="900087"/>
            <a:chOff x="0" y="0"/>
            <a:chExt cx="736383" cy="2260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98268" y="4873833"/>
            <a:ext cx="3268346" cy="4251839"/>
            <a:chOff x="0" y="0"/>
            <a:chExt cx="820696" cy="10676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98268" y="3384170"/>
            <a:ext cx="3268346" cy="1552216"/>
            <a:chOff x="0" y="0"/>
            <a:chExt cx="820696" cy="3897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66152" y="5069735"/>
            <a:ext cx="2932578" cy="900087"/>
            <a:chOff x="0" y="0"/>
            <a:chExt cx="736383" cy="2260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66152" y="6074597"/>
            <a:ext cx="2932578" cy="900087"/>
            <a:chOff x="0" y="0"/>
            <a:chExt cx="736383" cy="22601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866152" y="7079460"/>
            <a:ext cx="2932578" cy="900087"/>
            <a:chOff x="0" y="0"/>
            <a:chExt cx="736383" cy="22601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866152" y="8084322"/>
            <a:ext cx="2932578" cy="900087"/>
            <a:chOff x="0" y="0"/>
            <a:chExt cx="736383" cy="22601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785764" y="4873833"/>
            <a:ext cx="3268346" cy="4251839"/>
            <a:chOff x="0" y="0"/>
            <a:chExt cx="820696" cy="106765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785764" y="3384170"/>
            <a:ext cx="3268346" cy="1552216"/>
            <a:chOff x="0" y="0"/>
            <a:chExt cx="820696" cy="38976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3648" y="5069735"/>
            <a:ext cx="2932578" cy="900087"/>
            <a:chOff x="0" y="0"/>
            <a:chExt cx="736383" cy="22601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953648" y="6074597"/>
            <a:ext cx="2932578" cy="900087"/>
            <a:chOff x="0" y="0"/>
            <a:chExt cx="736383" cy="22601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953648" y="7079460"/>
            <a:ext cx="2932578" cy="900087"/>
            <a:chOff x="0" y="0"/>
            <a:chExt cx="736383" cy="22601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953648" y="8084322"/>
            <a:ext cx="2932578" cy="900087"/>
            <a:chOff x="0" y="0"/>
            <a:chExt cx="736383" cy="22601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8866862" y="3511705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9"/>
                </a:lnTo>
                <a:lnTo>
                  <a:pt x="0" y="93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991604" y="3511705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9"/>
                </a:lnTo>
                <a:lnTo>
                  <a:pt x="0" y="931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342578" y="202272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903426" y="4488062"/>
            <a:ext cx="718898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Skool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943054" y="533203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통합된 커뮤니티 강의, 도구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3943054" y="619878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콘텐츠, 커뮤니티 일정, 포인트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943054" y="7203642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없음(인프런, 벨류업 부분적으로)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952994" y="8360904"/>
            <a:ext cx="583903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존재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535413" y="5297105"/>
            <a:ext cx="583903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설명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273508" y="6316255"/>
            <a:ext cx="1107714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주요 특징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317717" y="7305242"/>
            <a:ext cx="1019295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한국 사례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317717" y="8341854"/>
            <a:ext cx="1019295" cy="36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19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시장 격차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717074" y="4488062"/>
            <a:ext cx="1230734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Gumroad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030550" y="517963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상품 판매를 위한 쉬운 플랫폼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030550" y="619878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링크를 통한 디지털 제품 판매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030550" y="7356042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없음( 크몽, 탈잉 부분적으로)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040490" y="8360904"/>
            <a:ext cx="583903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존재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032447" y="4488062"/>
            <a:ext cx="849472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Reddit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118046" y="533203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익명, 관심 기반 커뮤니티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118046" y="635118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서브 커뮤니티, 익명, 투표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118046" y="7203642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블라인드, DC인사이드(부분적)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078418" y="8360904"/>
            <a:ext cx="757531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제한적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8163" y="2377110"/>
            <a:ext cx="1035204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왜 ‘한국형 Skool + Reddit’인가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453620" y="4919395"/>
            <a:ext cx="15575418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96091" y="4790630"/>
            <a:ext cx="257529" cy="25752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24808" y="4761534"/>
            <a:ext cx="257529" cy="25752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75202" y="4790630"/>
            <a:ext cx="257529" cy="25752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92436" y="4806668"/>
            <a:ext cx="257529" cy="25752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54820" y="4190034"/>
            <a:ext cx="297522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기존 커뮤니티 구조 한계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53573" y="4190034"/>
            <a:ext cx="271237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해외 사례 시사점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4442" y="4190034"/>
            <a:ext cx="271237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한국 특성 및 시장 조사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03465" y="4190034"/>
            <a:ext cx="353604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그래서 왜? 우리 서비스 인가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334380" y="5019063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5363098" y="5048159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9394442" y="5048159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3430725" y="5057684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15330" y="5329852"/>
            <a:ext cx="3697969" cy="3851509"/>
            <a:chOff x="0" y="0"/>
            <a:chExt cx="973951" cy="10143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08143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한국은 아직도 네이버 카페, 인벤, 디시인사이드처럼 게시판형 중심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8143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스크롤형 피드 기반 플랫폼은 거의 존재하지 않음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4724" y="75158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 기반 커뮤니티는 있으나 신뢰성이 낮고 콘텐츠 품질 편차 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8143" y="836362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전문성과 신뢰성을 띈 커뮤니티는 오히려 사용자 참여가 저조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315330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326436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337542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5350124" y="5329852"/>
            <a:ext cx="3697969" cy="3851509"/>
            <a:chOff x="0" y="0"/>
            <a:chExt cx="973951" cy="101438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542936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Skool: 콘텐츠 + 강의 + 유료 커뮤니티 + 포인트제 + 스케줄 + 커뮤니티 도구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42936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Reddit: 다양한 주제의 서브 커뮤니티 + 익명 기반 + 토론 + 투표 시스템</a:t>
            </a:r>
          </a:p>
        </p:txBody>
      </p:sp>
      <p:sp>
        <p:nvSpPr>
          <p:cNvPr name="AutoShape 41" id="41"/>
          <p:cNvSpPr/>
          <p:nvPr/>
        </p:nvSpPr>
        <p:spPr>
          <a:xfrm>
            <a:off x="5350124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5361229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5372335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384917" y="5329852"/>
            <a:ext cx="3697969" cy="3851509"/>
            <a:chOff x="0" y="0"/>
            <a:chExt cx="973951" cy="101438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577730" y="55505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익명성에 대한 수요는 여전히 높음 (블라인드, 디시, 에브리타임 등 인기)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77730" y="63792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‘내가 만든 공간’에 대한 니즈 증가 (요즘 툴 기반 유료 소모임, 강의 커뮤니티 활성화)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00543" y="74777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 플랫폼 대비 자유도 부족 (네이버 카페나 밴드는 제한적 구조)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00543" y="82715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제품을 팔거나 콘텐츠를 판매하려는 창작자 증가 (크몽, 탈잉, 인프런, 클래스101 → Gumroad 같은 수요 확인됨)</a:t>
            </a:r>
          </a:p>
        </p:txBody>
      </p:sp>
      <p:sp>
        <p:nvSpPr>
          <p:cNvPr name="AutoShape 51" id="51"/>
          <p:cNvSpPr/>
          <p:nvPr/>
        </p:nvSpPr>
        <p:spPr>
          <a:xfrm>
            <a:off x="9384917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9396022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9407128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3419710" y="5329852"/>
            <a:ext cx="3697969" cy="3851509"/>
            <a:chOff x="0" y="0"/>
            <a:chExt cx="973951" cy="101438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3612523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모바일 친화적, 직관적 탐색 (한국에서 희소)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612523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참여 장벽 낮춤 + 신뢰도는 평가 시스템으로 확보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629103" y="75158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강의, 교육, 콘텐츠 중심 소모임 커뮤니티 가능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612523" y="836362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유료/무료 커뮤니티 선택 가능 → 플랫폼 수익 모델로 연동</a:t>
            </a:r>
          </a:p>
        </p:txBody>
      </p:sp>
      <p:sp>
        <p:nvSpPr>
          <p:cNvPr name="AutoShape 61" id="61"/>
          <p:cNvSpPr/>
          <p:nvPr/>
        </p:nvSpPr>
        <p:spPr>
          <a:xfrm>
            <a:off x="13419710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13430816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3441921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H="true">
            <a:off x="5013299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>
            <a:off x="5013299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H="true">
            <a:off x="5013299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H="true">
            <a:off x="5009850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>
            <a:off x="5009850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>
            <a:off x="9048093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H="true">
            <a:off x="9044643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>
            <a:off x="9051921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H="true">
            <a:off x="9059198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H="true">
            <a:off x="9044643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H="true">
            <a:off x="13082886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H="true">
            <a:off x="13079436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H="true">
            <a:off x="13079436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H="true">
            <a:off x="13079436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flipH="true">
            <a:off x="13079436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79" id="79"/>
          <p:cNvSpPr txBox="true"/>
          <p:nvPr/>
        </p:nvSpPr>
        <p:spPr>
          <a:xfrm rot="0">
            <a:off x="5542936" y="732539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Discord: 오픈된 채널 구조, 권한 기반 역할 분배, 실시간 대화 + 비동기 콘텐츠 축적 가능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568062" y="82715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Facebook Groups: 관심사 기반, 비공개 운영 가능, 이벤트/공지/설문 기능까지 포함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DAGnTEurx3c</dc:identifier>
  <dcterms:modified xsi:type="dcterms:W3CDTF">2011-08-01T06:04:30Z</dcterms:modified>
  <cp:revision>1</cp:revision>
  <dc:title>프로젝트 계획서</dc:title>
</cp:coreProperties>
</file>